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sldIdLst>
    <p:sldId id="256" r:id="rId2"/>
    <p:sldId id="283" r:id="rId3"/>
    <p:sldId id="257" r:id="rId4"/>
    <p:sldId id="258" r:id="rId5"/>
    <p:sldId id="259" r:id="rId6"/>
    <p:sldId id="412" r:id="rId7"/>
    <p:sldId id="413" r:id="rId8"/>
    <p:sldId id="404" r:id="rId9"/>
    <p:sldId id="411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84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5" r:id="rId3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33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DCFA87-C5E4-4970-A586-7224AA30F40E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476F7E-8B7A-4081-A2DA-0B79485D0BA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2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23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24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25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оугольник 26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11" name="Скругленный прямоугольник 29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12" name="Скругленный прямоугольник 30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Прямоугольник 6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Прямоугольник 9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Прямоугольник 10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Прямоугольник 18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2718FA-449A-4EDA-B9B5-962F2B708B00}" type="datetime1">
              <a:rPr lang="ru-RU" smtClean="0"/>
              <a:pPr>
                <a:defRPr/>
              </a:pPr>
              <a:t>29.03.2021</a:t>
            </a:fld>
            <a:endParaRPr lang="ru-RU"/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B2D330A-0EAA-4080-8BFD-FA502835CE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52105C-F0B6-49FF-AC6F-0D1E953C9E65}" type="datetime1">
              <a:rPr lang="ru-RU" smtClean="0"/>
              <a:pPr>
                <a:defRPr/>
              </a:pPr>
              <a:t>29.03.2021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4194EC-31D9-4ADD-AD95-A642F49383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82BF49-BFBB-42FF-8262-EACD2DAF23D0}" type="datetime1">
              <a:rPr lang="ru-RU" smtClean="0"/>
              <a:pPr>
                <a:defRPr/>
              </a:pPr>
              <a:t>29.03.2021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7360B8-B882-45CD-978E-D5AEE0F13D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6D406C-9FF5-46D9-9E10-CCBCE20E8251}" type="datetime1">
              <a:rPr lang="ru-RU" smtClean="0"/>
              <a:pPr>
                <a:defRPr/>
              </a:pPr>
              <a:t>29.03.2021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1E328B-2AD0-465C-9099-C943094816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17CC8-90F3-4942-9380-ECAF4C360122}" type="datetime1">
              <a:rPr lang="ru-RU" smtClean="0"/>
              <a:pPr>
                <a:defRPr/>
              </a:pPr>
              <a:t>29.03.2021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7C0CB4-C039-4D4B-9F58-E0C1BD7CFB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BA6193-C0FB-4A1E-84F3-8E9F3727C184}" type="datetime1">
              <a:rPr lang="ru-RU" smtClean="0"/>
              <a:pPr>
                <a:defRPr/>
              </a:pPr>
              <a:t>29.03.2021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702ED8-3D17-4DE7-9EFD-263EA80235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58BFB07-678F-4945-9FC6-ACF42C65F7C4}" type="datetime1">
              <a:rPr lang="ru-RU" smtClean="0"/>
              <a:pPr>
                <a:defRPr/>
              </a:pPr>
              <a:t>29.03.2021</a:t>
            </a:fld>
            <a:endParaRPr lang="ru-RU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FBFA7EB-7EFE-4E34-A10D-A412068E0F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8B7171-BC78-412E-89ED-58FA1BD13F46}" type="datetime1">
              <a:rPr lang="ru-RU" smtClean="0"/>
              <a:pPr>
                <a:defRPr/>
              </a:pPr>
              <a:t>29.03.2021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29A936-D3A3-4F7B-A734-0D09F8B2DD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E6FCFD-C298-4DA6-8CC7-4127FC7BE507}" type="datetime1">
              <a:rPr lang="ru-RU" smtClean="0"/>
              <a:pPr>
                <a:defRPr/>
              </a:pPr>
              <a:t>29.03.2021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305180-6849-4390-94F8-C77C2EA33C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4603B1-3503-4BBC-8C54-027474D8DD0A}" type="datetime1">
              <a:rPr lang="ru-RU" smtClean="0"/>
              <a:pPr>
                <a:defRPr/>
              </a:pPr>
              <a:t>29.03.2021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74678E-BA98-48BC-9603-D916C67C70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5902F9-FF9C-4630-9B51-5E2F1AC500BF}" type="datetime1">
              <a:rPr lang="ru-RU" smtClean="0"/>
              <a:pPr>
                <a:defRPr/>
              </a:pPr>
              <a:t>29.03.2021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B13C3C-791B-4EF6-8DFD-C08B521511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39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40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chemeClr val="accent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4AA7208-FD93-4689-93BB-30E240B30ADF}" type="datetime1">
              <a:rPr lang="ru-RU" smtClean="0"/>
              <a:pPr>
                <a:defRPr/>
              </a:pPr>
              <a:t>29.03.2021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chemeClr val="accent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8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308EDA1-9D24-4D5A-B14C-872AA40289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0" r:id="rId3"/>
    <p:sldLayoutId id="2147483669" r:id="rId4"/>
    <p:sldLayoutId id="2147483673" r:id="rId5"/>
    <p:sldLayoutId id="2147483674" r:id="rId6"/>
    <p:sldLayoutId id="2147483668" r:id="rId7"/>
    <p:sldLayoutId id="2147483667" r:id="rId8"/>
    <p:sldLayoutId id="2147483666" r:id="rId9"/>
    <p:sldLayoutId id="2147483665" r:id="rId10"/>
    <p:sldLayoutId id="2147483664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▫"/>
        <a:defRPr sz="2000" kern="1200">
          <a:solidFill>
            <a:srgbClr val="A04DA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nsultant.ru/" TargetMode="External"/><Relationship Id="rId2" Type="http://schemas.openxmlformats.org/officeDocument/2006/relationships/hyperlink" Target="http://lib.orgma.ru/jirbis2/elektronnyj-katalog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thicscenter.ru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ctrTitle"/>
          </p:nvPr>
        </p:nvSpPr>
        <p:spPr>
          <a:xfrm>
            <a:off x="457200" y="2060848"/>
            <a:ext cx="8458200" cy="1811065"/>
          </a:xfrm>
        </p:spPr>
        <p:txBody>
          <a:bodyPr/>
          <a:lstStyle/>
          <a:p>
            <a:pPr eaLnBrk="1" hangingPunct="1"/>
            <a:r>
              <a:rPr lang="ru-RU" dirty="0"/>
              <a:t> Введение в </a:t>
            </a:r>
            <a:r>
              <a:rPr lang="ru-RU" dirty="0">
                <a:latin typeface="Arial" charset="0"/>
              </a:rPr>
              <a:t>п</a:t>
            </a:r>
            <a:r>
              <a:rPr lang="ru-RU" dirty="0"/>
              <a:t>рофессиональн</a:t>
            </a:r>
            <a:r>
              <a:rPr lang="ru-RU" dirty="0">
                <a:latin typeface="Arial" charset="0"/>
              </a:rPr>
              <a:t>ую</a:t>
            </a:r>
            <a:r>
              <a:rPr lang="ru-RU" dirty="0"/>
              <a:t> этик</a:t>
            </a:r>
            <a:r>
              <a:rPr lang="ru-RU" dirty="0">
                <a:latin typeface="Arial" charset="0"/>
              </a:rPr>
              <a:t>у: традиции и инновации</a:t>
            </a:r>
          </a:p>
        </p:txBody>
      </p:sp>
      <p:sp>
        <p:nvSpPr>
          <p:cNvPr id="1331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288" y="3933825"/>
            <a:ext cx="4953000" cy="1752600"/>
          </a:xfrm>
        </p:spPr>
        <p:txBody>
          <a:bodyPr/>
          <a:lstStyle/>
          <a:p>
            <a:pPr marL="63500" eaLnBrk="1" hangingPunct="1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2D330A-0EAA-4080-8BFD-FA502835CE63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836613"/>
            <a:ext cx="8229600" cy="10668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/>
              <a:t>Этапы становления профессиональной этики: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0825" y="2060575"/>
            <a:ext cx="8435975" cy="4513263"/>
          </a:xfrm>
        </p:spPr>
        <p:txBody>
          <a:bodyPr>
            <a:normAutofit fontScale="92500"/>
          </a:bodyPr>
          <a:lstStyle/>
          <a:p>
            <a:pPr marL="365760" indent="-256032" algn="just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dirty="0"/>
              <a:t>1. Становление норм профессиональной этики относится к периоду раннего рабовладельческого общества, когда стали оформляться первые относительно массовые профессии. </a:t>
            </a:r>
          </a:p>
          <a:p>
            <a:pPr marL="365760" indent="-256032" algn="just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dirty="0"/>
              <a:t>В ранних письменных источниках есть свидетельства того, что уже более 4000 лет тому назад люди осознали необходимость определенных нравственных запретов в ряде профессий, и то, что принадлежность к профессии, может формировать у людей ряд определенных нравственных качеств.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1E328B-2AD0-465C-9099-C94309481628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850" y="765175"/>
            <a:ext cx="8569325" cy="3887788"/>
          </a:xfrm>
        </p:spPr>
        <p:txBody>
          <a:bodyPr>
            <a:normAutofit fontScale="92500"/>
          </a:bodyPr>
          <a:lstStyle/>
          <a:p>
            <a:pPr marL="365760" indent="-256032" algn="just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dirty="0"/>
              <a:t>Профессиональная мораль первоначально складывается в среде профессий, представители которых контактировали с людьми: врачи, учителя, воспитатели, политики, писцы, жрецы, служители при храмах и т.п. </a:t>
            </a:r>
          </a:p>
          <a:p>
            <a:pPr marL="365760" indent="-256032" algn="just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dirty="0"/>
              <a:t>Они могли оказывать воздействие на физическое и моральное состояние людей, причинить им вред, дестабилизировать общественную обстановку. </a:t>
            </a:r>
          </a:p>
        </p:txBody>
      </p:sp>
      <p:pic>
        <p:nvPicPr>
          <p:cNvPr id="19458" name="Picture 2" descr="http://ebook.bashnl.ru/images/covers/history_pag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4508500"/>
            <a:ext cx="2724150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1E328B-2AD0-465C-9099-C94309481628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836613"/>
            <a:ext cx="8424862" cy="10668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/>
              <a:t>Второй этап развития профессиональной морали:</a:t>
            </a:r>
            <a:endParaRPr lang="ru-RU" dirty="0"/>
          </a:p>
        </p:txBody>
      </p:sp>
      <p:sp>
        <p:nvSpPr>
          <p:cNvPr id="20482" name="Содержимое 2"/>
          <p:cNvSpPr>
            <a:spLocks noGrp="1"/>
          </p:cNvSpPr>
          <p:nvPr>
            <p:ph idx="1"/>
          </p:nvPr>
        </p:nvSpPr>
        <p:spPr>
          <a:xfrm>
            <a:off x="395288" y="2060575"/>
            <a:ext cx="8291512" cy="4513263"/>
          </a:xfrm>
        </p:spPr>
        <p:txBody>
          <a:bodyPr/>
          <a:lstStyle/>
          <a:p>
            <a:pPr algn="just" eaLnBrk="1" hangingPunct="1"/>
            <a:r>
              <a:rPr lang="ru-RU" dirty="0"/>
              <a:t>Второй этап в развитии профессиональной морали наступает в эпоху позднего средневековья, чему было несколько причин. </a:t>
            </a:r>
          </a:p>
          <a:p>
            <a:pPr algn="just" eaLnBrk="1" hangingPunct="1"/>
            <a:r>
              <a:rPr lang="ru-RU" dirty="0"/>
              <a:t>Прежде всего укрепление государственности и формирование норм абсолютистской власти, что предопределило становление и укрепление таких социальных институтов, как армия, церковь, государственная служба.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1E328B-2AD0-465C-9099-C94309481628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0825" y="908050"/>
            <a:ext cx="8642350" cy="2160588"/>
          </a:xfrm>
        </p:spPr>
        <p:txBody>
          <a:bodyPr>
            <a:normAutofit lnSpcReduction="10000"/>
          </a:bodyPr>
          <a:lstStyle/>
          <a:p>
            <a:pPr marL="365760" indent="-256032" algn="just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dirty="0"/>
              <a:t>Во-вторых, бурный рост городов в средневековой Европе, который породил к жизни обособление профессии, обслуживающих население, поставил людей в зависимость от труда друг друга.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ru-RU" dirty="0"/>
          </a:p>
        </p:txBody>
      </p:sp>
      <p:pic>
        <p:nvPicPr>
          <p:cNvPr id="21506" name="Picture 2" descr="https://www.temernik.ru/gallery/albums/userpics/11771/vid_s_sobora_aleksandra_nevsk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538" y="3860800"/>
            <a:ext cx="4184650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1E328B-2AD0-465C-9099-C94309481628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143000"/>
            <a:ext cx="8065591" cy="14224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Тенденции формирования профессиональной морали:</a:t>
            </a:r>
            <a:br>
              <a:rPr lang="ru-RU" dirty="0"/>
            </a:br>
            <a:endParaRPr lang="ru-RU" dirty="0"/>
          </a:p>
        </p:txBody>
      </p:sp>
      <p:sp>
        <p:nvSpPr>
          <p:cNvPr id="22530" name="Содержимое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4008934"/>
          </a:xfrm>
        </p:spPr>
        <p:txBody>
          <a:bodyPr/>
          <a:lstStyle/>
          <a:p>
            <a:pPr algn="just" eaLnBrk="1" hangingPunct="1"/>
            <a:r>
              <a:rPr lang="ru-RU" dirty="0"/>
              <a:t>Значительно расширился круг профессий, в отношении которых формировались нравственные требования, в основном за счет профессий, которые контактировали с населением не напрямую, а через результат своей деятельности.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1E328B-2AD0-465C-9099-C94309481628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850" y="765175"/>
            <a:ext cx="8229600" cy="4324350"/>
          </a:xfrm>
        </p:spPr>
        <p:txBody>
          <a:bodyPr>
            <a:normAutofit fontScale="92500" lnSpcReduction="10000"/>
          </a:bodyPr>
          <a:lstStyle/>
          <a:p>
            <a:pPr marL="365760" indent="-256032" algn="just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dirty="0"/>
              <a:t>Нормы внутри профессиональных нравственных кодексов стали делится на две ярков выраженные группы: </a:t>
            </a:r>
          </a:p>
          <a:p>
            <a:pPr marL="365760" indent="-256032" algn="just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dirty="0"/>
              <a:t>нормы и принципы, определяющие общение и отношение внутри профессии, </a:t>
            </a:r>
          </a:p>
          <a:p>
            <a:pPr marL="365760" indent="-256032" algn="just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dirty="0"/>
              <a:t>нормы, определяющие отношения представителей профессии с остальным населением. </a:t>
            </a:r>
          </a:p>
          <a:p>
            <a:pPr marL="365760" indent="-256032" algn="just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dirty="0"/>
              <a:t>Стали складываться моральные нормы, а впоследствии и кодексы таких социальных институтов, как армия, церковь, медицина и др. </a:t>
            </a:r>
          </a:p>
        </p:txBody>
      </p:sp>
      <p:pic>
        <p:nvPicPr>
          <p:cNvPr id="23554" name="Picture 2" descr="http://kerchbolnica1.ru/images/articles/APpjyrIiVKG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4919663"/>
            <a:ext cx="2906713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1E328B-2AD0-465C-9099-C94309481628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692150"/>
            <a:ext cx="8229600" cy="10668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/>
              <a:t>Третий период в развитии профессиональной этики: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750" y="1916113"/>
            <a:ext cx="8229600" cy="4325937"/>
          </a:xfrm>
        </p:spPr>
        <p:txBody>
          <a:bodyPr>
            <a:normAutofit fontScale="92500"/>
          </a:bodyPr>
          <a:lstStyle/>
          <a:p>
            <a:pPr marL="109728" indent="0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dirty="0"/>
              <a:t> </a:t>
            </a:r>
          </a:p>
          <a:p>
            <a:pPr marL="365760" indent="-256032" algn="just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dirty="0"/>
              <a:t>Отражает реалии современной цивилизации: высочайший уровень развития науки, формирование единой мировой системы хозяйствования и мировых систем коммуникаций, высочайший уровень кооперации в процессе производства, все возрастающий уровень техногенной опасности существованию каждого отдельного человека и планеты в целом (вторая половина 20 века).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1E328B-2AD0-465C-9099-C94309481628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288" y="692150"/>
            <a:ext cx="8229600" cy="4325938"/>
          </a:xfrm>
        </p:spPr>
        <p:txBody>
          <a:bodyPr>
            <a:normAutofit/>
          </a:bodyPr>
          <a:lstStyle/>
          <a:p>
            <a:pPr marL="109728" indent="0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ru-RU" dirty="0"/>
          </a:p>
          <a:p>
            <a:pPr marL="365760" indent="-256032" algn="just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dirty="0"/>
              <a:t>Углубляющаяся дифференциация норм нравственности в зависимости  не просто от профессии, а от ее отдельных специализаций.</a:t>
            </a:r>
          </a:p>
          <a:p>
            <a:pPr marL="365760" indent="-256032" algn="just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dirty="0"/>
              <a:t>Идет процесс объединения норм профессиональной морали близких по функциям профессий, объединенных работой на конечный результат.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ru-RU" dirty="0"/>
          </a:p>
        </p:txBody>
      </p:sp>
      <p:pic>
        <p:nvPicPr>
          <p:cNvPr id="25603" name="Picture 2" descr="http://shkolazhizni.ru/img/content/i82/820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94400" y="4651375"/>
            <a:ext cx="3149600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1E328B-2AD0-465C-9099-C94309481628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Содержимое 2"/>
          <p:cNvSpPr>
            <a:spLocks noGrp="1"/>
          </p:cNvSpPr>
          <p:nvPr>
            <p:ph idx="1"/>
          </p:nvPr>
        </p:nvSpPr>
        <p:spPr>
          <a:xfrm>
            <a:off x="468313" y="836613"/>
            <a:ext cx="8229600" cy="4325937"/>
          </a:xfrm>
        </p:spPr>
        <p:txBody>
          <a:bodyPr/>
          <a:lstStyle/>
          <a:p>
            <a:pPr algn="just" eaLnBrk="1" hangingPunct="1"/>
            <a:r>
              <a:rPr lang="ru-RU" dirty="0"/>
              <a:t> В практику профессионального этического воспитания входит:</a:t>
            </a:r>
          </a:p>
          <a:p>
            <a:pPr algn="just" eaLnBrk="1" hangingPunct="1">
              <a:buFont typeface="Georgia" pitchFamily="18" charset="0"/>
              <a:buNone/>
            </a:pPr>
            <a:r>
              <a:rPr lang="ru-RU" dirty="0"/>
              <a:t>	Создание этических ассоциаций.</a:t>
            </a:r>
          </a:p>
          <a:p>
            <a:pPr algn="just" eaLnBrk="1" hangingPunct="1">
              <a:buFont typeface="Georgia" pitchFamily="18" charset="0"/>
              <a:buNone/>
            </a:pPr>
            <a:r>
              <a:rPr lang="ru-RU" dirty="0"/>
              <a:t>	Широко распространяется практика разнообразных инструкций, памяток, в которых обращается внимание на возможные отступления от этических стандартов, которые могут быть совершены случайно, по недооценке психологии работающих.</a:t>
            </a:r>
          </a:p>
          <a:p>
            <a:pPr eaLnBrk="1" hangingPunct="1"/>
            <a:endParaRPr lang="ru-RU" dirty="0"/>
          </a:p>
          <a:p>
            <a:pPr eaLnBrk="1" hangingPunct="1"/>
            <a:endParaRPr lang="ru-RU" dirty="0"/>
          </a:p>
        </p:txBody>
      </p:sp>
      <p:pic>
        <p:nvPicPr>
          <p:cNvPr id="26626" name="Picture 2" descr="http://www.collegeofphysicians.org/assets/images/lawsymbo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9925" y="4797425"/>
            <a:ext cx="1535113" cy="178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1E328B-2AD0-465C-9099-C94309481628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/>
              <a:t>2. Уровни проявления этики как  системы моральных и нравственных норм:</a:t>
            </a:r>
            <a:br>
              <a:rPr lang="ru-RU" sz="2800" dirty="0"/>
            </a:b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3888" indent="-514350" eaLnBrk="1" hangingPunct="1">
              <a:buNone/>
            </a:pPr>
            <a:r>
              <a:rPr lang="ru-RU" dirty="0"/>
              <a:t>- мировой уровень (отношение к миру как к целому);</a:t>
            </a:r>
          </a:p>
          <a:p>
            <a:pPr marL="109537" indent="0">
              <a:buNone/>
            </a:pPr>
            <a:r>
              <a:rPr lang="ru-RU" dirty="0"/>
              <a:t>- </a:t>
            </a:r>
            <a:r>
              <a:rPr lang="ru-RU" dirty="0" err="1"/>
              <a:t>макроуровень</a:t>
            </a:r>
            <a:r>
              <a:rPr lang="ru-RU" dirty="0"/>
              <a:t> (отношение к другим);</a:t>
            </a:r>
          </a:p>
          <a:p>
            <a:pPr marL="109537" indent="0">
              <a:buNone/>
            </a:pPr>
            <a:r>
              <a:rPr lang="ru-RU" dirty="0"/>
              <a:t>- </a:t>
            </a:r>
            <a:r>
              <a:rPr lang="ru-RU" dirty="0" err="1"/>
              <a:t>микроуровень</a:t>
            </a:r>
            <a:r>
              <a:rPr lang="ru-RU" dirty="0"/>
              <a:t> (отношение к себе)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1E328B-2AD0-465C-9099-C94309481628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/>
              <a:t>План</a:t>
            </a:r>
          </a:p>
        </p:txBody>
      </p:sp>
      <p:sp>
        <p:nvSpPr>
          <p:cNvPr id="14338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3888" indent="-514350" algn="just" eaLnBrk="1" hangingPunct="1">
              <a:buFont typeface="Georgia" pitchFamily="18" charset="0"/>
              <a:buAutoNum type="arabicPeriod"/>
            </a:pPr>
            <a:r>
              <a:rPr lang="ru-RU" sz="2000" dirty="0"/>
              <a:t>История становления профессиональной этики.</a:t>
            </a:r>
          </a:p>
          <a:p>
            <a:pPr marL="623888" indent="-514350" algn="just" eaLnBrk="1" hangingPunct="1">
              <a:buFont typeface="Georgia" pitchFamily="18" charset="0"/>
              <a:buAutoNum type="arabicPeriod"/>
            </a:pPr>
            <a:r>
              <a:rPr lang="ru-RU" sz="2000" dirty="0"/>
              <a:t>Уровни проявления этики как  системы моральных и нравственных норм:</a:t>
            </a:r>
          </a:p>
          <a:p>
            <a:pPr marL="623888" indent="-514350" algn="just" eaLnBrk="1" hangingPunct="1">
              <a:buNone/>
            </a:pPr>
            <a:r>
              <a:rPr lang="ru-RU" sz="2000" dirty="0"/>
              <a:t>- мировой уровень (отношение к миру как к целому)</a:t>
            </a:r>
          </a:p>
          <a:p>
            <a:pPr algn="just">
              <a:buNone/>
            </a:pPr>
            <a:r>
              <a:rPr lang="ru-RU" sz="2000" dirty="0"/>
              <a:t>- </a:t>
            </a:r>
            <a:r>
              <a:rPr lang="ru-RU" sz="2000" dirty="0" err="1"/>
              <a:t>макроуровень</a:t>
            </a:r>
            <a:r>
              <a:rPr lang="ru-RU" sz="2000" dirty="0"/>
              <a:t> (отношение к другим)</a:t>
            </a:r>
          </a:p>
          <a:p>
            <a:pPr algn="just">
              <a:buNone/>
            </a:pPr>
            <a:r>
              <a:rPr lang="ru-RU" sz="2000" dirty="0"/>
              <a:t>- </a:t>
            </a:r>
            <a:r>
              <a:rPr lang="ru-RU" sz="2000" dirty="0" err="1"/>
              <a:t>микроуровень</a:t>
            </a:r>
            <a:r>
              <a:rPr lang="ru-RU" sz="2000" dirty="0"/>
              <a:t> (отношение к себе)</a:t>
            </a:r>
          </a:p>
          <a:p>
            <a:pPr marL="623888" indent="-514350" eaLnBrk="1" hangingPunct="1">
              <a:buFont typeface="Georgia" pitchFamily="18" charset="0"/>
              <a:buAutoNum type="arabicPeriod"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1E328B-2AD0-465C-9099-C94309481628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136904" cy="504056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Этические проблемы современной науки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844823"/>
            <a:ext cx="8208912" cy="1734989"/>
          </a:xfrm>
        </p:spPr>
        <p:txBody>
          <a:bodyPr rtlCol="0">
            <a:normAutofit fontScale="85000" lnSpcReduction="20000"/>
          </a:bodyPr>
          <a:lstStyle/>
          <a:p>
            <a:pPr marL="114300" indent="0" algn="just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None/>
              <a:defRPr/>
            </a:pPr>
            <a:r>
              <a:rPr lang="ru-RU" sz="3000" dirty="0"/>
              <a:t> </a:t>
            </a:r>
            <a:r>
              <a:rPr lang="ru-RU" sz="3000" b="1" dirty="0"/>
              <a:t>Этика науки </a:t>
            </a:r>
            <a:r>
              <a:rPr lang="ru-RU" sz="3000" dirty="0"/>
              <a:t>- изучает нравственные основы научной деятельности, совокупность ценностных принципов, принятых в научном сообществе, и концентрирует в себе социальный и гуманистический аспекты науки.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endParaRPr lang="ru-RU" dirty="0"/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3861048"/>
            <a:ext cx="4486771" cy="2151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1E328B-2AD0-465C-9099-C94309481628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Объект 2"/>
          <p:cNvSpPr>
            <a:spLocks noGrp="1"/>
          </p:cNvSpPr>
          <p:nvPr>
            <p:ph idx="1"/>
          </p:nvPr>
        </p:nvSpPr>
        <p:spPr>
          <a:xfrm>
            <a:off x="395288" y="333375"/>
            <a:ext cx="8229600" cy="3455988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ru-RU" sz="2600" dirty="0"/>
              <a:t>Современный мир — </a:t>
            </a:r>
            <a:r>
              <a:rPr lang="ru-RU" sz="2600" dirty="0" err="1"/>
              <a:t>технологизированное</a:t>
            </a:r>
            <a:r>
              <a:rPr lang="ru-RU" sz="2600" dirty="0"/>
              <a:t> пространство. </a:t>
            </a:r>
          </a:p>
          <a:p>
            <a:pPr algn="just" eaLnBrk="1" hangingPunct="1">
              <a:lnSpc>
                <a:spcPct val="90000"/>
              </a:lnSpc>
            </a:pPr>
            <a:r>
              <a:rPr lang="ru-RU" sz="2600" dirty="0"/>
              <a:t>Сущность человека трансформируется в направлении тяготения не к природе, гармонии и любви, а к </a:t>
            </a:r>
            <a:r>
              <a:rPr lang="ru-RU" sz="2600" dirty="0" err="1"/>
              <a:t>технизации</a:t>
            </a:r>
            <a:r>
              <a:rPr lang="ru-RU" sz="2600" dirty="0"/>
              <a:t>. </a:t>
            </a:r>
          </a:p>
          <a:p>
            <a:pPr algn="just" eaLnBrk="1" hangingPunct="1">
              <a:lnSpc>
                <a:spcPct val="90000"/>
              </a:lnSpc>
            </a:pPr>
            <a:r>
              <a:rPr lang="ru-RU" sz="2600" dirty="0"/>
              <a:t>Противоречие между исконными нормами этики и необходимостью технического бытия человека влечет  этические проблемы мира.</a:t>
            </a: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4149725"/>
            <a:ext cx="3971925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7900" y="4149725"/>
            <a:ext cx="4225925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1E328B-2AD0-465C-9099-C94309481628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ъект 2"/>
          <p:cNvSpPr>
            <a:spLocks noGrp="1"/>
          </p:cNvSpPr>
          <p:nvPr>
            <p:ph idx="1"/>
          </p:nvPr>
        </p:nvSpPr>
        <p:spPr>
          <a:xfrm>
            <a:off x="683569" y="764704"/>
            <a:ext cx="8064896" cy="3096096"/>
          </a:xfrm>
        </p:spPr>
        <p:txBody>
          <a:bodyPr>
            <a:normAutofit fontScale="85000" lnSpcReduction="20000"/>
          </a:bodyPr>
          <a:lstStyle/>
          <a:p>
            <a:pPr marL="114300" indent="0" algn="just" eaLnBrk="1" fontAlgn="auto" hangingPunct="1">
              <a:spcAft>
                <a:spcPts val="0"/>
              </a:spcAft>
              <a:buClr>
                <a:schemeClr val="accent3"/>
              </a:buClr>
              <a:buFont typeface="Arial" charset="0"/>
              <a:buNone/>
              <a:defRPr/>
            </a:pPr>
            <a:r>
              <a:rPr lang="ru-RU" dirty="0"/>
              <a:t>Развитие техногенной цивилизации подошло к критическим рубежам, которые обозначили границы этого типа </a:t>
            </a:r>
            <a:r>
              <a:rPr lang="ru-RU" dirty="0" err="1"/>
              <a:t>цивилизационного</a:t>
            </a:r>
            <a:r>
              <a:rPr lang="ru-RU" dirty="0"/>
              <a:t> роста. </a:t>
            </a:r>
          </a:p>
          <a:p>
            <a:pPr marL="114300" indent="0" algn="just" eaLnBrk="1" fontAlgn="auto" hangingPunct="1">
              <a:spcAft>
                <a:spcPts val="0"/>
              </a:spcAft>
              <a:buClr>
                <a:schemeClr val="accent3"/>
              </a:buClr>
              <a:buFont typeface="Arial" charset="0"/>
              <a:buNone/>
              <a:defRPr/>
            </a:pPr>
            <a:r>
              <a:rPr lang="ru-RU" dirty="0"/>
              <a:t>Во второй половине XX века в связи с возникновением глобальных кризисов и глобальных проблем. </a:t>
            </a:r>
          </a:p>
          <a:p>
            <a:pPr marL="114300" indent="0" algn="just" eaLnBrk="1" fontAlgn="auto" hangingPunct="1">
              <a:spcAft>
                <a:spcPts val="0"/>
              </a:spcAft>
              <a:buClr>
                <a:schemeClr val="accent3"/>
              </a:buClr>
              <a:buFont typeface="Arial" charset="0"/>
              <a:buNone/>
              <a:defRPr/>
            </a:pPr>
            <a:r>
              <a:rPr lang="ru-RU" dirty="0"/>
              <a:t>Среди глобальных проблем, порожденных техногенной цивилизацией и поставивших под угрозу само существование человечества, можно выделить три основные.</a:t>
            </a: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4293096"/>
            <a:ext cx="3190577" cy="184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1E328B-2AD0-465C-9099-C94309481628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ъект 2"/>
          <p:cNvSpPr>
            <a:spLocks noGrp="1"/>
          </p:cNvSpPr>
          <p:nvPr>
            <p:ph idx="1"/>
          </p:nvPr>
        </p:nvSpPr>
        <p:spPr>
          <a:xfrm>
            <a:off x="0" y="1124743"/>
            <a:ext cx="5868144" cy="5877719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90000"/>
              </a:lnSpc>
            </a:pPr>
            <a:r>
              <a:rPr lang="ru-RU" sz="2600" b="1" dirty="0"/>
              <a:t>Проблема выживания в условиях непрерывного совершенствования оружия массового уничтожения. </a:t>
            </a:r>
          </a:p>
          <a:p>
            <a:pPr algn="just" eaLnBrk="1" hangingPunct="1">
              <a:lnSpc>
                <a:spcPct val="90000"/>
              </a:lnSpc>
            </a:pPr>
            <a:r>
              <a:rPr lang="ru-RU" sz="2600" dirty="0"/>
              <a:t>В ядерный век человечество оказалось на пороге возможного самоуничтожения, и это "побочный эффект" научно-технического прогресса, открывающего все новые возможности развития военной техники.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1196752"/>
            <a:ext cx="2754908" cy="2016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11039" y="3789040"/>
            <a:ext cx="2733214" cy="24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1E328B-2AD0-465C-9099-C94309481628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15212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Проблема нарастания экологического кризиса</a:t>
            </a:r>
          </a:p>
        </p:txBody>
      </p:sp>
      <p:sp>
        <p:nvSpPr>
          <p:cNvPr id="17410" name="Объект 2"/>
          <p:cNvSpPr>
            <a:spLocks noGrp="1"/>
          </p:cNvSpPr>
          <p:nvPr>
            <p:ph idx="1"/>
          </p:nvPr>
        </p:nvSpPr>
        <p:spPr>
          <a:xfrm>
            <a:off x="323528" y="1988840"/>
            <a:ext cx="8208912" cy="4680248"/>
          </a:xfrm>
        </p:spPr>
        <p:txBody>
          <a:bodyPr>
            <a:normAutofit/>
          </a:bodyPr>
          <a:lstStyle/>
          <a:p>
            <a:pPr marL="365760" indent="-256032" algn="just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sz="2400" dirty="0"/>
              <a:t>Аспекты человеческого существования - как части природы и как деятельного существа, преобразующего природу - приходят в конфликт. </a:t>
            </a:r>
          </a:p>
          <a:p>
            <a:pPr marL="365760" indent="-256032" algn="just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sz="2400" dirty="0"/>
              <a:t>Человек сформировался в рамках биосферы - особой системы, возникшей в ходе космической эволюции. </a:t>
            </a:r>
          </a:p>
          <a:p>
            <a:pPr marL="365760" indent="-256032" algn="just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sz="2400" dirty="0"/>
              <a:t>Она выступает единым целостным организмом, в который включено человечество в качестве специфической подсистемы.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1E328B-2AD0-465C-9099-C94309481628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Объект 2"/>
          <p:cNvSpPr>
            <a:spLocks noGrp="1"/>
          </p:cNvSpPr>
          <p:nvPr>
            <p:ph idx="1"/>
          </p:nvPr>
        </p:nvSpPr>
        <p:spPr>
          <a:xfrm>
            <a:off x="179388" y="115888"/>
            <a:ext cx="8785225" cy="3817937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buFont typeface="Arial" charset="0"/>
              <a:buChar char="•"/>
            </a:pPr>
            <a:endParaRPr lang="ru-RU" sz="2600" dirty="0">
              <a:latin typeface="Arial" charset="0"/>
            </a:endParaRPr>
          </a:p>
          <a:p>
            <a:pPr algn="just" eaLnBrk="1" hangingPunct="1">
              <a:lnSpc>
                <a:spcPct val="90000"/>
              </a:lnSpc>
              <a:buFont typeface="Arial" charset="0"/>
              <a:buChar char="•"/>
            </a:pPr>
            <a:r>
              <a:rPr lang="ru-RU" sz="2000" dirty="0"/>
              <a:t>Деятельность человека вносит  изменения в динамику биосферы.</a:t>
            </a:r>
          </a:p>
          <a:p>
            <a:pPr algn="just" eaLnBrk="1" hangingPunct="1">
              <a:lnSpc>
                <a:spcPct val="90000"/>
              </a:lnSpc>
              <a:buFont typeface="Arial" charset="0"/>
              <a:buChar char="•"/>
            </a:pPr>
            <a:r>
              <a:rPr lang="ru-RU" sz="2000" dirty="0"/>
              <a:t> На современном этапе развития техногенной цивилизации масштабы человеческой экспансии в природу таковы начинают разрушать биосферу как целостную экосистему. </a:t>
            </a:r>
          </a:p>
          <a:p>
            <a:pPr algn="just" eaLnBrk="1" hangingPunct="1">
              <a:lnSpc>
                <a:spcPct val="90000"/>
              </a:lnSpc>
              <a:buFont typeface="Arial" charset="0"/>
              <a:buChar char="•"/>
            </a:pPr>
            <a:r>
              <a:rPr lang="ru-RU" sz="2000" dirty="0"/>
              <a:t>Грозящая экологическая катастрофа требует выработки новых стратегий научно-технического и социального развития человечества, стратегий деятельности для </a:t>
            </a:r>
            <a:r>
              <a:rPr lang="ru-RU" sz="2000" dirty="0" err="1"/>
              <a:t>коэволюции</a:t>
            </a:r>
            <a:r>
              <a:rPr lang="ru-RU" sz="2000" dirty="0"/>
              <a:t> человека и природы.</a:t>
            </a:r>
          </a:p>
        </p:txBody>
      </p:sp>
      <p:pic>
        <p:nvPicPr>
          <p:cNvPr id="33794" name="Picture 2" descr="http://edikst.ru/misc/i/gallery/14901/5713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293096"/>
            <a:ext cx="3718892" cy="2060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4311921"/>
            <a:ext cx="4063181" cy="2056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1E328B-2AD0-465C-9099-C94309481628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936104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· </a:t>
            </a:r>
            <a:r>
              <a:rPr lang="ru-RU" sz="3100" dirty="0">
                <a:solidFill>
                  <a:schemeClr val="accent1">
                    <a:lumMod val="75000"/>
                  </a:schemeClr>
                </a:solidFill>
              </a:rPr>
              <a:t>Проблема сохранения человеческой личности</a:t>
            </a:r>
          </a:p>
        </p:txBody>
      </p:sp>
      <p:sp>
        <p:nvSpPr>
          <p:cNvPr id="34818" name="Объект 2"/>
          <p:cNvSpPr>
            <a:spLocks noGrp="1"/>
          </p:cNvSpPr>
          <p:nvPr>
            <p:ph idx="1"/>
          </p:nvPr>
        </p:nvSpPr>
        <p:spPr>
          <a:xfrm>
            <a:off x="395535" y="1822451"/>
            <a:ext cx="8352929" cy="4630886"/>
          </a:xfrm>
        </p:spPr>
        <p:txBody>
          <a:bodyPr/>
          <a:lstStyle/>
          <a:p>
            <a:pPr algn="just" eaLnBrk="1" hangingPunct="1"/>
            <a:r>
              <a:rPr lang="ru-RU" sz="2400" dirty="0"/>
              <a:t>Проблема выхода из современного антропологического кризиса. </a:t>
            </a:r>
          </a:p>
          <a:p>
            <a:pPr algn="just" eaLnBrk="1" hangingPunct="1"/>
            <a:r>
              <a:rPr lang="ru-RU" sz="2400" dirty="0"/>
              <a:t>Человек, усложняя свой мир, все чаще вызывает к жизни такие силы, которые он уже не контролирует. </a:t>
            </a:r>
          </a:p>
          <a:p>
            <a:pPr algn="just" eaLnBrk="1" hangingPunct="1"/>
            <a:r>
              <a:rPr lang="ru-RU" sz="2400" dirty="0"/>
              <a:t>Чем больше он преобразует мир, тем в большей мере он порождает социальные факторы, которые начинают формировать структуры, меняющие человеческую жизнь и очевидно ухудшающие ее.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1E328B-2AD0-465C-9099-C94309481628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Объект 2"/>
          <p:cNvSpPr>
            <a:spLocks noGrp="1"/>
          </p:cNvSpPr>
          <p:nvPr>
            <p:ph idx="1"/>
          </p:nvPr>
        </p:nvSpPr>
        <p:spPr>
          <a:xfrm>
            <a:off x="467544" y="836712"/>
            <a:ext cx="8280920" cy="2655788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Arial" charset="0"/>
              <a:buChar char="•"/>
            </a:pPr>
            <a:endParaRPr lang="ru-RU" sz="2600" dirty="0">
              <a:latin typeface="Arial" charset="0"/>
            </a:endParaRPr>
          </a:p>
          <a:p>
            <a:pPr algn="just" eaLnBrk="1" hangingPunct="1">
              <a:lnSpc>
                <a:spcPct val="80000"/>
              </a:lnSpc>
              <a:buFont typeface="Arial" charset="0"/>
              <a:buChar char="•"/>
            </a:pPr>
            <a:r>
              <a:rPr lang="ru-RU" sz="2600" dirty="0"/>
              <a:t>Проблема сохранения личности приобретает в современном мире  новое измерение. </a:t>
            </a:r>
          </a:p>
          <a:p>
            <a:pPr algn="just" eaLnBrk="1" hangingPunct="1">
              <a:lnSpc>
                <a:spcPct val="80000"/>
              </a:lnSpc>
              <a:buFont typeface="Arial" charset="0"/>
              <a:buChar char="•"/>
            </a:pPr>
            <a:r>
              <a:rPr lang="ru-RU" sz="2600" dirty="0"/>
              <a:t>Возникает реальная опасность разрушения той биогенетической основы, которая является предпосылкой индивидуального бытия человека и формирования его как личности.</a:t>
            </a:r>
          </a:p>
          <a:p>
            <a:pPr eaLnBrk="1" hangingPunct="1">
              <a:lnSpc>
                <a:spcPct val="80000"/>
              </a:lnSpc>
              <a:buFont typeface="Arial" charset="0"/>
              <a:buChar char="•"/>
            </a:pPr>
            <a:endParaRPr lang="ru-RU" sz="2600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97152"/>
            <a:ext cx="3566615" cy="181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4797152"/>
            <a:ext cx="3605212" cy="184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1E328B-2AD0-465C-9099-C94309481628}" type="slidenum">
              <a:rPr lang="ru-RU" smtClean="0"/>
              <a:pPr>
                <a:defRPr/>
              </a:pPr>
              <a:t>27</a:t>
            </a:fld>
            <a:endParaRPr lang="ru-RU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950" y="692696"/>
            <a:ext cx="8712200" cy="4031704"/>
          </a:xfrm>
        </p:spPr>
        <p:txBody>
          <a:bodyPr rtlCol="0">
            <a:normAutofit/>
          </a:bodyPr>
          <a:lstStyle/>
          <a:p>
            <a:pPr marL="114300" indent="0" algn="just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None/>
              <a:defRPr/>
            </a:pPr>
            <a:r>
              <a:rPr lang="ru-RU" sz="1900" dirty="0"/>
              <a:t>Особое место занимают этические проблемы, исходящие из увеличения </a:t>
            </a:r>
            <a:r>
              <a:rPr lang="ru-RU" sz="1900" b="1" dirty="0" err="1"/>
              <a:t>технизации</a:t>
            </a:r>
            <a:r>
              <a:rPr lang="ru-RU" sz="1900" b="1" dirty="0"/>
              <a:t> медицины.</a:t>
            </a:r>
          </a:p>
          <a:p>
            <a:pPr marL="114300" indent="0" algn="just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None/>
              <a:defRPr/>
            </a:pPr>
            <a:r>
              <a:rPr lang="ru-RU" sz="1900" b="1" dirty="0"/>
              <a:t> </a:t>
            </a:r>
            <a:r>
              <a:rPr lang="ru-RU" sz="1900" dirty="0"/>
              <a:t>Появление  новых медицинских технологий и препаратов расширяет возможности воздействия на человека. </a:t>
            </a:r>
          </a:p>
          <a:p>
            <a:pPr marL="114300" indent="0" algn="just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None/>
              <a:defRPr/>
            </a:pPr>
            <a:r>
              <a:rPr lang="ru-RU" sz="1900" dirty="0"/>
              <a:t>Идет процесс выработки  критериев, допускающих экспериментирование на человеке. </a:t>
            </a:r>
          </a:p>
          <a:p>
            <a:pPr marL="114300" indent="0" algn="just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None/>
              <a:defRPr/>
            </a:pPr>
            <a:r>
              <a:rPr lang="ru-RU" sz="1900" dirty="0"/>
              <a:t>Возникает опасность разрушения биогенетической основы, функционирование которой сложилась в ходе эволюции.</a:t>
            </a:r>
          </a:p>
          <a:p>
            <a:pPr marL="114300" indent="0" algn="just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None/>
              <a:defRPr/>
            </a:pPr>
            <a:r>
              <a:rPr lang="ru-RU" sz="1900" dirty="0"/>
              <a:t>Генная инженерия  активно осуществляет научно-экспериментальные исследования живого мира. </a:t>
            </a:r>
          </a:p>
          <a:p>
            <a:pPr marL="114300" indent="0" algn="just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None/>
              <a:defRPr/>
            </a:pPr>
            <a:r>
              <a:rPr lang="ru-RU" sz="1900" dirty="0"/>
              <a:t>Она дает возможность вмешиваться в генетический код человека и изменять его. </a:t>
            </a:r>
            <a:endParaRPr lang="ru-RU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851476"/>
            <a:ext cx="2622121" cy="1596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3295" y="4941168"/>
            <a:ext cx="3095129" cy="1452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1E328B-2AD0-465C-9099-C94309481628}" type="slidenum">
              <a:rPr lang="ru-RU" smtClean="0"/>
              <a:pPr>
                <a:defRPr/>
              </a:pPr>
              <a:t>28</a:t>
            </a:fld>
            <a:endParaRPr lang="ru-RU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908720"/>
            <a:ext cx="8396486" cy="5833392"/>
          </a:xfrm>
        </p:spPr>
        <p:txBody>
          <a:bodyPr rtlCol="0">
            <a:normAutofit/>
          </a:bodyPr>
          <a:lstStyle/>
          <a:p>
            <a:pPr marL="365760" indent="-256032" algn="just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ru-RU" sz="2000" dirty="0"/>
              <a:t>Возникает опасность планомерного совершенствования человеческой природы с целью его адаптации к нагрузкам современной техносферы. </a:t>
            </a:r>
          </a:p>
          <a:p>
            <a:pPr marL="365760" indent="-256032" algn="just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ru-RU" sz="2000" dirty="0"/>
              <a:t>Результаты подобных взаимодействий могут привести к неконтролируемым мутациям, ранее не встречавшимся генетическим качествам. </a:t>
            </a:r>
          </a:p>
          <a:p>
            <a:pPr marL="365760" indent="-256032" algn="just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ru-RU" sz="2000" dirty="0"/>
              <a:t>Многие эксперименты в сфере генной инженерии свидетельствуют о непрогнозируемое ее ближайших и отдаленных последствий.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1E328B-2AD0-465C-9099-C94309481628}" type="slidenum">
              <a:rPr lang="ru-RU" smtClean="0"/>
              <a:pPr>
                <a:defRPr/>
              </a:pPr>
              <a:t>29</a:t>
            </a:fld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388" y="765175"/>
            <a:ext cx="8374062" cy="2592388"/>
          </a:xfrm>
        </p:spPr>
        <p:txBody>
          <a:bodyPr>
            <a:normAutofit fontScale="85000" lnSpcReduction="20000"/>
          </a:bodyPr>
          <a:lstStyle/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b="1" dirty="0"/>
              <a:t>1. История становления профессиональной этики.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ru-RU" dirty="0"/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ru-RU" dirty="0"/>
          </a:p>
          <a:p>
            <a:pPr marL="365760" indent="-256032" algn="just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dirty="0"/>
              <a:t>В общем смысле этика – это набор моральных принципов и ценностей, управляющий поведением человека или группы людей и определяющий  их деятельность. </a:t>
            </a:r>
          </a:p>
        </p:txBody>
      </p:sp>
      <p:pic>
        <p:nvPicPr>
          <p:cNvPr id="15362" name="Picture 2" descr="http://www.syl.ru/misc/i/ai/79427/1199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92610" y="4221088"/>
            <a:ext cx="4485506" cy="1621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1E328B-2AD0-465C-9099-C94309481628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ъект 2"/>
          <p:cNvSpPr>
            <a:spLocks noGrp="1"/>
          </p:cNvSpPr>
          <p:nvPr>
            <p:ph idx="1"/>
          </p:nvPr>
        </p:nvSpPr>
        <p:spPr>
          <a:xfrm>
            <a:off x="14288" y="1206955"/>
            <a:ext cx="8799388" cy="2677657"/>
          </a:xfrm>
        </p:spPr>
        <p:txBody>
          <a:bodyPr>
            <a:normAutofit/>
          </a:bodyPr>
          <a:lstStyle/>
          <a:p>
            <a:pPr marL="365760" indent="-256032" algn="just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sz="2000" dirty="0"/>
              <a:t>Угроза существования человеческой телесности является результатом  </a:t>
            </a:r>
            <a:r>
              <a:rPr lang="ru-RU" sz="2000" dirty="0" err="1"/>
              <a:t>биоэволюции</a:t>
            </a:r>
            <a:r>
              <a:rPr lang="ru-RU" sz="2000" dirty="0"/>
              <a:t> и начинает деформировать современный техногенный мир. </a:t>
            </a:r>
          </a:p>
          <a:p>
            <a:pPr marL="365760" indent="-256032" algn="just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sz="2000" dirty="0"/>
              <a:t>Этот мир требует включения человека в многообразие социальных структур, что связано с гигантскими нагрузками на психику, стрессами, разрушающими его здоровье: 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ru-RU" dirty="0"/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ru-RU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3933056"/>
            <a:ext cx="2297460" cy="234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5" name="Прямоугольник 3"/>
          <p:cNvSpPr>
            <a:spLocks noChangeArrowheads="1"/>
          </p:cNvSpPr>
          <p:nvPr/>
        </p:nvSpPr>
        <p:spPr bwMode="auto">
          <a:xfrm>
            <a:off x="250825" y="3484563"/>
            <a:ext cx="54737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2400" dirty="0">
              <a:solidFill>
                <a:srgbClr val="564B3C"/>
              </a:solidFill>
            </a:endParaRP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обвал информации 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стрессовые нагрузки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канцерогены</a:t>
            </a:r>
          </a:p>
          <a:p>
            <a:pPr marL="342900" indent="-342900" algn="just">
              <a:buFontTx/>
              <a:buChar char="-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засорение окружающей среды </a:t>
            </a:r>
          </a:p>
          <a:p>
            <a:pPr marL="342900" indent="-342900" algn="just">
              <a:buFontTx/>
              <a:buChar char="-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накопление вредных мутаций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………………..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1E328B-2AD0-465C-9099-C94309481628}" type="slidenum">
              <a:rPr lang="ru-RU" smtClean="0"/>
              <a:pPr>
                <a:defRPr/>
              </a:pPr>
              <a:t>30</a:t>
            </a:fld>
            <a:endParaRPr lang="ru-RU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Объект 2"/>
          <p:cNvSpPr>
            <a:spLocks noGrp="1"/>
          </p:cNvSpPr>
          <p:nvPr>
            <p:ph idx="1"/>
          </p:nvPr>
        </p:nvSpPr>
        <p:spPr>
          <a:xfrm>
            <a:off x="179388" y="548680"/>
            <a:ext cx="8353052" cy="3959820"/>
          </a:xfrm>
        </p:spPr>
        <p:txBody>
          <a:bodyPr>
            <a:normAutofit fontScale="92500" lnSpcReduction="10000"/>
          </a:bodyPr>
          <a:lstStyle/>
          <a:p>
            <a:pPr marL="365760" indent="-256032" algn="just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dirty="0"/>
              <a:t>Новый тип цивилизационного развития требует выработки новых ценностей, новых мировоззренческих ориентиров. </a:t>
            </a:r>
          </a:p>
          <a:p>
            <a:pPr marL="365760" indent="-256032" algn="just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dirty="0"/>
              <a:t>Необходимы пересмотр прежнего отношения к природе, выработка новых идеалов человеческой деятельности, нового понимания перспектив человека. </a:t>
            </a:r>
          </a:p>
          <a:p>
            <a:pPr marL="365760" indent="-256032" algn="just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dirty="0"/>
              <a:t>Возникает вопрос о присущих техногенной цивилизации ценностях науки и научно-технического прогресса.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ru-RU" dirty="0"/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ru-RU" dirty="0"/>
          </a:p>
        </p:txBody>
      </p:sp>
      <p:pic>
        <p:nvPicPr>
          <p:cNvPr id="39938" name="Picture 4" descr="http://communityhost.ru/wp-content/uploads/2015/07/u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4221088"/>
            <a:ext cx="2208436" cy="2308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1E328B-2AD0-465C-9099-C94309481628}" type="slidenum">
              <a:rPr lang="ru-RU" smtClean="0"/>
              <a:pPr>
                <a:defRPr/>
              </a:pPr>
              <a:t>31</a:t>
            </a:fld>
            <a:endParaRPr lang="ru-RU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92088"/>
          </a:xfrm>
        </p:spPr>
        <p:txBody>
          <a:bodyPr/>
          <a:lstStyle/>
          <a:p>
            <a:r>
              <a:rPr lang="ru-RU" sz="1600" b="1" dirty="0"/>
              <a:t>СПИСОК РЕКОМЕНДУЕМОЙ ЛИТЕРАТУРЫ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052736"/>
            <a:ext cx="8712968" cy="5521102"/>
          </a:xfrm>
        </p:spPr>
        <p:txBody>
          <a:bodyPr/>
          <a:lstStyle/>
          <a:p>
            <a:r>
              <a:rPr lang="ru-RU" sz="1200" dirty="0"/>
              <a:t>Основная литература:</a:t>
            </a:r>
          </a:p>
          <a:p>
            <a:pPr lvl="2" algn="just"/>
            <a:r>
              <a:rPr lang="ru-RU" sz="1400" dirty="0"/>
              <a:t>Козловская Т.Н. Профессиональная этика [Электронный ресурс]: учебно-методическое пособие/ Козловская Т.Н., </a:t>
            </a:r>
            <a:r>
              <a:rPr lang="ru-RU" sz="1400" dirty="0" err="1"/>
              <a:t>Епанчинцева</a:t>
            </a:r>
            <a:r>
              <a:rPr lang="ru-RU" sz="1400" dirty="0"/>
              <a:t> Г.А., Зубова Л.В.— Электрон. текстовые данные.— Оренбург: Оренбургский государственный университет, ЭБС АСВ, 2015.— 218 </a:t>
            </a:r>
            <a:r>
              <a:rPr lang="ru-RU" sz="1400" dirty="0" err="1"/>
              <a:t>c</a:t>
            </a:r>
            <a:r>
              <a:rPr lang="ru-RU" sz="1400" dirty="0"/>
              <a:t>.— Режим доступа: http://www.iprbookshop.ru/54147.— ЭБС «</a:t>
            </a:r>
            <a:r>
              <a:rPr lang="ru-RU" sz="1400" dirty="0" err="1"/>
              <a:t>IPRbooks</a:t>
            </a:r>
            <a:r>
              <a:rPr lang="ru-RU" sz="1400" dirty="0"/>
              <a:t>»</a:t>
            </a:r>
          </a:p>
          <a:p>
            <a:pPr algn="just"/>
            <a:r>
              <a:rPr lang="ru-RU" sz="1400" dirty="0"/>
              <a:t>Дополнительная литература:</a:t>
            </a:r>
          </a:p>
          <a:p>
            <a:pPr lvl="2" algn="just"/>
            <a:r>
              <a:rPr lang="ru-RU" sz="1400" dirty="0"/>
              <a:t>Курс лекций по профессиональной этике [Электронный ресурс] : учеб. пособие для студентов 2 курса факультета "Клиническая психология" / </a:t>
            </a:r>
            <a:r>
              <a:rPr lang="ru-RU" sz="1400" dirty="0" err="1"/>
              <a:t>ОрГМА</a:t>
            </a:r>
            <a:r>
              <a:rPr lang="ru-RU" sz="1400" dirty="0"/>
              <a:t> ; сост.: В. В. Вялых, Н. В. Барышникова. - Оренбург : [б. и.], 2013. - 1 </a:t>
            </a:r>
            <a:r>
              <a:rPr lang="ru-RU" sz="1400" dirty="0" err="1"/>
              <a:t>эл</a:t>
            </a:r>
            <a:r>
              <a:rPr lang="ru-RU" sz="1400" dirty="0"/>
              <a:t>. опт. диск. - </a:t>
            </a:r>
            <a:r>
              <a:rPr lang="ru-RU" sz="1400" dirty="0" err="1"/>
              <a:t>Загл</a:t>
            </a:r>
            <a:r>
              <a:rPr lang="ru-RU" sz="1400" dirty="0"/>
              <a:t>. с титул. экрана. - Электрон. версия </a:t>
            </a:r>
            <a:r>
              <a:rPr lang="ru-RU" sz="1400" dirty="0" err="1"/>
              <a:t>печ</a:t>
            </a:r>
            <a:r>
              <a:rPr lang="ru-RU" sz="1400" dirty="0"/>
              <a:t>. публикации (63 с.). - Б. </a:t>
            </a:r>
            <a:r>
              <a:rPr lang="ru-RU" sz="1400" dirty="0" err="1"/>
              <a:t>ц</a:t>
            </a:r>
            <a:r>
              <a:rPr lang="ru-RU" sz="1400" dirty="0"/>
              <a:t>. - Режим доступа: </a:t>
            </a:r>
            <a:r>
              <a:rPr lang="ru-RU" sz="1400" u="sng" dirty="0">
                <a:hlinkClick r:id="rId2"/>
              </a:rPr>
              <a:t>http://lib.orgma.ru/jirbis2/elektronnyj-katalog</a:t>
            </a:r>
            <a:endParaRPr lang="ru-RU" sz="1400" dirty="0"/>
          </a:p>
          <a:p>
            <a:pPr lvl="2" algn="just"/>
            <a:r>
              <a:rPr lang="ru-RU" sz="1400" dirty="0" err="1"/>
              <a:t>Неволина</a:t>
            </a:r>
            <a:r>
              <a:rPr lang="ru-RU" sz="1400" dirty="0"/>
              <a:t>, В.В. Стратегии профессионального саморазвития студента в медицинском образовании [Электронный ресурс]: комплект </a:t>
            </a:r>
            <a:r>
              <a:rPr lang="ru-RU" sz="1400" dirty="0" err="1"/>
              <a:t>науч.-метод</a:t>
            </a:r>
            <a:r>
              <a:rPr lang="ru-RU" sz="1400" dirty="0"/>
              <a:t>. материалов / В. В. </a:t>
            </a:r>
            <a:r>
              <a:rPr lang="ru-RU" sz="1400" dirty="0" err="1"/>
              <a:t>Неволина</a:t>
            </a:r>
            <a:r>
              <a:rPr lang="ru-RU" sz="1400" dirty="0"/>
              <a:t>. - [Б. м.]: Оренбург, 2017. – 238с. </a:t>
            </a:r>
            <a:r>
              <a:rPr lang="ru-RU" sz="1400" dirty="0" err="1"/>
              <a:t>on-line</a:t>
            </a:r>
            <a:r>
              <a:rPr lang="ru-RU" sz="1400" dirty="0"/>
              <a:t>. - Б. </a:t>
            </a:r>
            <a:r>
              <a:rPr lang="ru-RU" sz="1400" dirty="0" err="1"/>
              <a:t>ц</a:t>
            </a:r>
            <a:r>
              <a:rPr lang="ru-RU" sz="1400" dirty="0"/>
              <a:t>. </a:t>
            </a:r>
            <a:r>
              <a:rPr lang="ru-RU" sz="1400" u="sng" dirty="0">
                <a:hlinkClick r:id="rId2"/>
              </a:rPr>
              <a:t>http://lib.orgma.ru/jirbis2/elektronnyj-katalog</a:t>
            </a:r>
            <a:endParaRPr lang="ru-RU" sz="1400" dirty="0"/>
          </a:p>
          <a:p>
            <a:pPr lvl="2" algn="just"/>
            <a:r>
              <a:rPr lang="ru-RU" sz="1400" dirty="0" err="1"/>
              <a:t>Виговская</a:t>
            </a:r>
            <a:r>
              <a:rPr lang="ru-RU" sz="1400" dirty="0"/>
              <a:t> М.Е. Профессиональная этика и этикет [Электронный ресурс] / </a:t>
            </a:r>
            <a:r>
              <a:rPr lang="ru-RU" sz="1400" dirty="0" err="1"/>
              <a:t>Виговская</a:t>
            </a:r>
            <a:r>
              <a:rPr lang="ru-RU" sz="1400" dirty="0"/>
              <a:t> М.Е.— Электрон. текстовые данные.— М.: Дашков и К, Ай Пи Эр </a:t>
            </a:r>
            <a:r>
              <a:rPr lang="ru-RU" sz="1400" dirty="0" err="1"/>
              <a:t>Медиа</a:t>
            </a:r>
            <a:r>
              <a:rPr lang="ru-RU" sz="1400" dirty="0"/>
              <a:t>, 2014.— 144 </a:t>
            </a:r>
            <a:r>
              <a:rPr lang="ru-RU" sz="1400" dirty="0" err="1"/>
              <a:t>c</a:t>
            </a:r>
            <a:r>
              <a:rPr lang="ru-RU" sz="1400" dirty="0"/>
              <a:t>.— Режим доступа: http://www.iprbookshop.ru/19990.— ЭБС «</a:t>
            </a:r>
            <a:r>
              <a:rPr lang="ru-RU" sz="1400" dirty="0" err="1"/>
              <a:t>IPRbooks</a:t>
            </a:r>
            <a:r>
              <a:rPr lang="ru-RU" sz="1400" dirty="0"/>
              <a:t>»</a:t>
            </a:r>
          </a:p>
          <a:p>
            <a:pPr algn="just"/>
            <a:r>
              <a:rPr lang="ru-RU" sz="1400" dirty="0"/>
              <a:t>Интернет-ресурсы:</a:t>
            </a:r>
          </a:p>
          <a:p>
            <a:pPr lvl="0" algn="just"/>
            <a:r>
              <a:rPr lang="ru-RU" sz="1400" dirty="0"/>
              <a:t>Информационно-аналитическая система «SCIENCE INDEX» https://elibrary.ru/</a:t>
            </a:r>
          </a:p>
          <a:p>
            <a:pPr lvl="0" algn="just"/>
            <a:r>
              <a:rPr lang="ru-RU" sz="1400" dirty="0"/>
              <a:t>«Электронная справочная правовая система. Консультант Плюс» http://www.consultant.ru/ </a:t>
            </a:r>
            <a:r>
              <a:rPr lang="ru-RU" sz="1400" u="sng" dirty="0">
                <a:hlinkClick r:id="rId3"/>
              </a:rPr>
              <a:t>http://www.consultant.ru/</a:t>
            </a:r>
            <a:endParaRPr lang="ru-RU" sz="1400" dirty="0"/>
          </a:p>
          <a:p>
            <a:pPr lvl="0" algn="just"/>
            <a:r>
              <a:rPr lang="ru-RU" sz="1400" dirty="0"/>
              <a:t>Этика - </a:t>
            </a:r>
            <a:r>
              <a:rPr lang="ru-RU" sz="1400" u="sng" dirty="0">
                <a:hlinkClick r:id="rId4"/>
              </a:rPr>
              <a:t>http://ethicscenter.ru/</a:t>
            </a:r>
            <a:endParaRPr lang="ru-RU" sz="1400" dirty="0"/>
          </a:p>
          <a:p>
            <a:pPr lvl="0" algn="just"/>
            <a:r>
              <a:rPr lang="ru-RU" sz="1400" dirty="0"/>
              <a:t>Лаборатория Саморазвития - http://nevolina-v.wix.com/samraz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1E328B-2AD0-465C-9099-C94309481628}" type="slidenum">
              <a:rPr lang="ru-RU" smtClean="0"/>
              <a:pPr>
                <a:defRPr/>
              </a:pPr>
              <a:t>32</a:t>
            </a:fld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Содержимое 2"/>
          <p:cNvSpPr>
            <a:spLocks noGrp="1"/>
          </p:cNvSpPr>
          <p:nvPr>
            <p:ph idx="1"/>
          </p:nvPr>
        </p:nvSpPr>
        <p:spPr>
          <a:xfrm>
            <a:off x="250825" y="765175"/>
            <a:ext cx="8642350" cy="3816350"/>
          </a:xfrm>
        </p:spPr>
        <p:txBody>
          <a:bodyPr/>
          <a:lstStyle/>
          <a:p>
            <a:pPr algn="just" eaLnBrk="1" hangingPunct="1"/>
            <a:r>
              <a:rPr lang="ru-RU" sz="2400" dirty="0"/>
              <a:t>Этика (от греч. </a:t>
            </a:r>
            <a:r>
              <a:rPr lang="en-US" sz="2400" dirty="0"/>
              <a:t>ethos</a:t>
            </a:r>
            <a:r>
              <a:rPr lang="ru-RU" sz="2400" dirty="0"/>
              <a:t> – обычай) – философское учение о морали, ее принципах, нормах и роли в обществе.</a:t>
            </a:r>
          </a:p>
          <a:p>
            <a:pPr algn="just" eaLnBrk="1" hangingPunct="1"/>
            <a:r>
              <a:rPr lang="ru-RU" sz="2400" dirty="0"/>
              <a:t>Профессиональная этика - это совокупность моральных норм, которые определяют отношение человека к своему профессиональному долгу.</a:t>
            </a:r>
          </a:p>
          <a:p>
            <a:pPr algn="just" eaLnBrk="1" hangingPunct="1"/>
            <a:r>
              <a:rPr lang="ru-RU" sz="2400" dirty="0"/>
              <a:t>Содержанием профессиональной этики являются кодексы поведения, предписывающие определенный тип нравственных взаимоотношений между людьми и способы обоснования данных кодексов.</a:t>
            </a:r>
          </a:p>
        </p:txBody>
      </p:sp>
      <p:pic>
        <p:nvPicPr>
          <p:cNvPr id="16386" name="Picture 2" descr="http://gubdaily.ru/wp-content/uploads/2014/01/%D0%92%D1%80%D0%B0%D1%87%D0%B5%D0%B1%D0%BD%D0%B0%D1%8F-%D1%8D%D1%82%D0%B8%D0%BA%D0%B0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4653136"/>
            <a:ext cx="2502049" cy="1446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1E328B-2AD0-465C-9099-C94309481628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765175"/>
            <a:ext cx="8229600" cy="71913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Профессиональная этика изучает: </a:t>
            </a:r>
            <a:br>
              <a:rPr lang="ru-RU" dirty="0"/>
            </a:br>
            <a:endParaRPr lang="ru-RU" dirty="0"/>
          </a:p>
        </p:txBody>
      </p:sp>
      <p:sp>
        <p:nvSpPr>
          <p:cNvPr id="17410" name="Содержимое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5184775"/>
          </a:xfrm>
        </p:spPr>
        <p:txBody>
          <a:bodyPr/>
          <a:lstStyle/>
          <a:p>
            <a:pPr algn="just" eaLnBrk="1" hangingPunct="1"/>
            <a:r>
              <a:rPr lang="ru-RU" dirty="0"/>
              <a:t>отношения трудовых коллективов и каждого специалиста в отдельности;</a:t>
            </a:r>
          </a:p>
          <a:p>
            <a:pPr algn="just" eaLnBrk="1" hangingPunct="1"/>
            <a:r>
              <a:rPr lang="ru-RU" dirty="0"/>
              <a:t>нравственные качества личности специалиста, которые обеспечивают эффективное выполнение профессионального долга; </a:t>
            </a:r>
          </a:p>
          <a:p>
            <a:pPr algn="just" eaLnBrk="1" hangingPunct="1"/>
            <a:r>
              <a:rPr lang="ru-RU" dirty="0"/>
              <a:t>взаимоотношения внутри профессиональных коллективов, и специфические нравственные нормы, свойственные для данной профессии; </a:t>
            </a:r>
          </a:p>
          <a:p>
            <a:pPr algn="just" eaLnBrk="1" hangingPunct="1"/>
            <a:r>
              <a:rPr lang="ru-RU" dirty="0"/>
              <a:t>особенности профессионального воспитания.</a:t>
            </a:r>
          </a:p>
          <a:p>
            <a:pPr eaLnBrk="1" hangingPunct="1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1E328B-2AD0-465C-9099-C94309481628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8291264" cy="432048"/>
          </a:xfrm>
        </p:spPr>
        <p:txBody>
          <a:bodyPr/>
          <a:lstStyle/>
          <a:p>
            <a:pPr algn="ctr"/>
            <a:r>
              <a:rPr lang="ru-RU" sz="3200" dirty="0"/>
              <a:t>Архитектура развития профессиональных коллективов  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187624" y="1556793"/>
          <a:ext cx="7488832" cy="48294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940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947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748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Ценности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868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Культура творчества</a:t>
                      </a:r>
                    </a:p>
                  </a:txBody>
                  <a:tcPr anchor="ctr">
                    <a:solidFill>
                      <a:srgbClr val="FFFF6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Новое, самореализация и возможности для других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005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/>
                        <a:t>Культура согласия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Различия, диалог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005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/>
                        <a:t>Культура успеха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Рекорды, достижения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005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/>
                        <a:t>Культура правил</a:t>
                      </a: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Правильность, точность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005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/>
                        <a:t>Культура силы</a:t>
                      </a:r>
                    </a:p>
                  </a:txBody>
                  <a:tcPr anchor="ctr">
                    <a:solidFill>
                      <a:srgbClr val="D8656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Власть, сила, автономия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005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/>
                        <a:t>Культура принадлежности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Общность, отношения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005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/>
                        <a:t>Культура выживания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Безопасность, выживание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Стрелка вверх 4"/>
          <p:cNvSpPr/>
          <p:nvPr/>
        </p:nvSpPr>
        <p:spPr>
          <a:xfrm flipH="1">
            <a:off x="395536" y="2420888"/>
            <a:ext cx="504056" cy="3672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68225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1520" y="476672"/>
            <a:ext cx="8532812" cy="792088"/>
          </a:xfrm>
        </p:spPr>
        <p:txBody>
          <a:bodyPr>
            <a:normAutofit/>
          </a:bodyPr>
          <a:lstStyle/>
          <a:p>
            <a:pPr marL="838200" indent="-838200" algn="ctr"/>
            <a:r>
              <a:rPr lang="ru-RU" sz="2800" dirty="0"/>
              <a:t>ЦЕННОСТИ В ПРОФЕССИИ  ХХ</a:t>
            </a:r>
            <a:r>
              <a:rPr lang="en-US" sz="2800" dirty="0"/>
              <a:t>I</a:t>
            </a:r>
            <a:r>
              <a:rPr lang="ru-RU" sz="2800" dirty="0"/>
              <a:t> ВЕКА</a:t>
            </a:r>
          </a:p>
        </p:txBody>
      </p:sp>
      <p:sp>
        <p:nvSpPr>
          <p:cNvPr id="33794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67544" y="1196752"/>
            <a:ext cx="8208912" cy="5447600"/>
          </a:xfrm>
        </p:spPr>
        <p:txBody>
          <a:bodyPr anchor="ctr"/>
          <a:lstStyle/>
          <a:p>
            <a:pPr algn="just">
              <a:lnSpc>
                <a:spcPct val="80000"/>
              </a:lnSpc>
            </a:pPr>
            <a:r>
              <a:rPr lang="ru-RU" sz="2400" dirty="0"/>
              <a:t>Инициативность и нацеленность на приобретение новых компетенций</a:t>
            </a:r>
          </a:p>
          <a:p>
            <a:pPr algn="just">
              <a:lnSpc>
                <a:spcPct val="80000"/>
              </a:lnSpc>
            </a:pPr>
            <a:r>
              <a:rPr lang="ru-RU" sz="2400" dirty="0"/>
              <a:t>Готовность и способность к  технологическим, организационным, социальным инновациям</a:t>
            </a:r>
          </a:p>
          <a:p>
            <a:pPr algn="just">
              <a:lnSpc>
                <a:spcPct val="80000"/>
              </a:lnSpc>
            </a:pPr>
            <a:r>
              <a:rPr lang="ru-RU" sz="2400" dirty="0"/>
              <a:t>Сотрудничество и взаимная ответственность</a:t>
            </a:r>
          </a:p>
          <a:p>
            <a:pPr algn="just">
              <a:lnSpc>
                <a:spcPct val="80000"/>
              </a:lnSpc>
            </a:pPr>
            <a:r>
              <a:rPr lang="ru-RU" sz="2400" dirty="0"/>
              <a:t>Креативность</a:t>
            </a:r>
          </a:p>
          <a:p>
            <a:pPr algn="just">
              <a:lnSpc>
                <a:spcPct val="80000"/>
              </a:lnSpc>
            </a:pPr>
            <a:r>
              <a:rPr lang="ru-RU" sz="2400" dirty="0"/>
              <a:t>Критическое мышление</a:t>
            </a:r>
          </a:p>
          <a:p>
            <a:pPr algn="just">
              <a:lnSpc>
                <a:spcPct val="80000"/>
              </a:lnSpc>
            </a:pPr>
            <a:r>
              <a:rPr lang="ru-RU" sz="2400" dirty="0"/>
              <a:t>Высокая социальная активность и компетентность в  социальных взаимодействиях</a:t>
            </a:r>
          </a:p>
          <a:p>
            <a:pPr algn="just">
              <a:lnSpc>
                <a:spcPct val="80000"/>
              </a:lnSpc>
            </a:pPr>
            <a:r>
              <a:rPr lang="ru-RU" sz="2400" dirty="0"/>
              <a:t>Информационная грамотность</a:t>
            </a:r>
          </a:p>
          <a:p>
            <a:pPr algn="just">
              <a:lnSpc>
                <a:spcPct val="80000"/>
              </a:lnSpc>
            </a:pPr>
            <a:r>
              <a:rPr lang="ru-RU" sz="2400" dirty="0" err="1"/>
              <a:t>Экологичность</a:t>
            </a:r>
            <a:r>
              <a:rPr lang="ru-RU" sz="2400" dirty="0"/>
              <a:t> образа жизни и производственных процессов</a:t>
            </a:r>
          </a:p>
          <a:p>
            <a:pPr marL="0" indent="0" algn="just">
              <a:lnSpc>
                <a:spcPct val="80000"/>
              </a:lnSpc>
              <a:buNone/>
            </a:pPr>
            <a:r>
              <a:rPr lang="ru-RU" sz="2400" dirty="0"/>
              <a:t>Ценности нового поколения:  свобода, гибкость, мобильность, возможность личностного развития.</a:t>
            </a:r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8100392" y="6021288"/>
            <a:ext cx="857250" cy="669925"/>
          </a:xfrm>
          <a:noFill/>
          <a:ln/>
        </p:spPr>
        <p:txBody>
          <a:bodyPr rtlCol="0"/>
          <a:lstStyle/>
          <a:p>
            <a:pPr>
              <a:defRPr/>
            </a:pPr>
            <a:fld id="{49E73C9B-178C-4401-BE77-190ECC8C773F}" type="slidenum">
              <a:rPr lang="ru-RU" sz="2800">
                <a:latin typeface="+mn-lt"/>
              </a:rPr>
              <a:pPr>
                <a:defRPr/>
              </a:pPr>
              <a:t>7</a:t>
            </a:fld>
            <a:endParaRPr lang="ru-RU" sz="2800" dirty="0">
              <a:latin typeface="+mn-l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457200"/>
            <a:ext cx="8928992" cy="955576"/>
          </a:xfrm>
        </p:spPr>
        <p:txBody>
          <a:bodyPr/>
          <a:lstStyle/>
          <a:p>
            <a:pPr algn="ctr"/>
            <a:r>
              <a:rPr lang="ru-RU" sz="2800" b="1" dirty="0" err="1"/>
              <a:t>Надпрофессиональные</a:t>
            </a:r>
            <a:r>
              <a:rPr lang="ru-RU" sz="2800" b="1" dirty="0"/>
              <a:t> качества </a:t>
            </a:r>
            <a:br>
              <a:rPr lang="ru-RU" sz="2800" b="1" dirty="0"/>
            </a:br>
            <a:r>
              <a:rPr lang="ru-RU" sz="2000" b="1" dirty="0"/>
              <a:t>(универсальные знания, умения, личностные качества, </a:t>
            </a:r>
            <a:br>
              <a:rPr lang="ru-RU" sz="2000" b="1" dirty="0"/>
            </a:br>
            <a:r>
              <a:rPr lang="ru-RU" sz="2000" b="1" dirty="0"/>
              <a:t>ключевые компетенции) </a:t>
            </a:r>
          </a:p>
        </p:txBody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628800"/>
            <a:ext cx="8496944" cy="4752528"/>
          </a:xfrm>
        </p:spPr>
        <p:txBody>
          <a:bodyPr/>
          <a:lstStyle/>
          <a:p>
            <a:pPr marL="0" indent="0" algn="just">
              <a:lnSpc>
                <a:spcPct val="80000"/>
              </a:lnSpc>
              <a:buNone/>
            </a:pPr>
            <a:r>
              <a:rPr lang="ru-RU" sz="1600" dirty="0"/>
              <a:t> 	</a:t>
            </a:r>
            <a:r>
              <a:rPr lang="ru-RU" sz="2400" dirty="0"/>
              <a:t>Предпосылка для достижения положительных результатов в профессиональной и других сферах жизни. </a:t>
            </a:r>
          </a:p>
          <a:p>
            <a:pPr marL="0" indent="0" algn="just">
              <a:lnSpc>
                <a:spcPct val="80000"/>
              </a:lnSpc>
              <a:buNone/>
            </a:pPr>
            <a:r>
              <a:rPr lang="ru-RU" sz="2400" dirty="0"/>
              <a:t>	Адаптация к меняющимся социальным условиям. </a:t>
            </a:r>
          </a:p>
          <a:p>
            <a:pPr marL="0" indent="0" algn="just">
              <a:lnSpc>
                <a:spcPct val="80000"/>
              </a:lnSpc>
              <a:buNone/>
            </a:pPr>
            <a:r>
              <a:rPr lang="ru-RU" sz="2400" dirty="0"/>
              <a:t>	Конкурирующие преимущества в успешной профессиональной карьере:</a:t>
            </a:r>
          </a:p>
          <a:p>
            <a:pPr marL="0" indent="0" algn="just">
              <a:lnSpc>
                <a:spcPct val="80000"/>
              </a:lnSpc>
              <a:buNone/>
            </a:pPr>
            <a:endParaRPr lang="ru-RU" sz="2400" dirty="0"/>
          </a:p>
          <a:p>
            <a:pPr algn="just">
              <a:lnSpc>
                <a:spcPct val="80000"/>
              </a:lnSpc>
            </a:pPr>
            <a:r>
              <a:rPr lang="ru-RU" sz="2200" b="1" dirty="0"/>
              <a:t>системное мышление </a:t>
            </a:r>
            <a:r>
              <a:rPr lang="ru-RU" sz="2200" dirty="0"/>
              <a:t>(умение выявлять закономерности и прогнозировать их развитие)</a:t>
            </a:r>
          </a:p>
          <a:p>
            <a:pPr algn="just">
              <a:lnSpc>
                <a:spcPct val="80000"/>
              </a:lnSpc>
            </a:pPr>
            <a:r>
              <a:rPr lang="ru-RU" sz="2200" b="1" dirty="0"/>
              <a:t>межотраслевая коммуникация </a:t>
            </a:r>
            <a:r>
              <a:rPr lang="ru-RU" sz="2200" dirty="0"/>
              <a:t>(понимание технологий, процессов и рыночной ситуации в разных отраслях)</a:t>
            </a:r>
          </a:p>
          <a:p>
            <a:pPr algn="just">
              <a:lnSpc>
                <a:spcPct val="80000"/>
              </a:lnSpc>
            </a:pPr>
            <a:r>
              <a:rPr lang="ru-RU" sz="2200" b="1" dirty="0"/>
              <a:t>управление проектами и процессами </a:t>
            </a:r>
            <a:r>
              <a:rPr lang="ru-RU" sz="2200" dirty="0"/>
              <a:t>(способность поиска и расстановки приоритетов решения задач)</a:t>
            </a:r>
          </a:p>
          <a:p>
            <a:pPr algn="just">
              <a:lnSpc>
                <a:spcPct val="80000"/>
              </a:lnSpc>
            </a:pPr>
            <a:r>
              <a:rPr lang="ru-RU" sz="2200" b="1" dirty="0" err="1"/>
              <a:t>клиентоориентированность</a:t>
            </a:r>
            <a:r>
              <a:rPr lang="ru-RU" sz="2200" dirty="0"/>
              <a:t> (умение выстроить коммуникацию предложить решение)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445624" cy="667544"/>
          </a:xfrm>
        </p:spPr>
        <p:txBody>
          <a:bodyPr/>
          <a:lstStyle/>
          <a:p>
            <a:pPr algn="ctr"/>
            <a:r>
              <a:rPr lang="ru-RU" sz="2800" b="1" dirty="0" err="1"/>
              <a:t>Надпрофессиональные</a:t>
            </a:r>
            <a:r>
              <a:rPr lang="ru-RU" sz="2800" b="1" dirty="0"/>
              <a:t> качества 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980728"/>
            <a:ext cx="7992888" cy="5760640"/>
          </a:xfrm>
        </p:spPr>
        <p:txBody>
          <a:bodyPr/>
          <a:lstStyle/>
          <a:p>
            <a:pPr algn="just">
              <a:lnSpc>
                <a:spcPct val="80000"/>
              </a:lnSpc>
            </a:pPr>
            <a:r>
              <a:rPr lang="ru-RU" sz="2200" b="1" dirty="0"/>
              <a:t>работа с искусственным интеллектом </a:t>
            </a:r>
            <a:r>
              <a:rPr lang="ru-RU" sz="2200" dirty="0"/>
              <a:t>(умение оперативно реагировать на изменение условий работы со сложными автоматизированными комплексами)</a:t>
            </a:r>
          </a:p>
          <a:p>
            <a:pPr algn="just">
              <a:lnSpc>
                <a:spcPct val="80000"/>
              </a:lnSpc>
            </a:pPr>
            <a:r>
              <a:rPr lang="ru-RU" sz="2200" b="1" dirty="0" err="1"/>
              <a:t>мультиязычность</a:t>
            </a:r>
            <a:r>
              <a:rPr lang="ru-RU" sz="2200" dirty="0"/>
              <a:t> (понимание национального и культурного контекста стран-партнеров)</a:t>
            </a:r>
          </a:p>
          <a:p>
            <a:pPr algn="just">
              <a:lnSpc>
                <a:spcPct val="80000"/>
              </a:lnSpc>
            </a:pPr>
            <a:r>
              <a:rPr lang="ru-RU" sz="2200" b="1" dirty="0"/>
              <a:t>работа с коллективами, группами и отдельными людьми </a:t>
            </a:r>
            <a:r>
              <a:rPr lang="ru-RU" sz="2200" dirty="0"/>
              <a:t>(умение работать с любым количеством человек, с новыми в коллективе людьми, установить согласованность в работе)</a:t>
            </a:r>
          </a:p>
          <a:p>
            <a:pPr algn="just">
              <a:lnSpc>
                <a:spcPct val="80000"/>
              </a:lnSpc>
            </a:pPr>
            <a:r>
              <a:rPr lang="ru-RU" sz="2200" b="1" dirty="0"/>
              <a:t>работа в режиме высокой неопределенности и быстрой смены условий задач</a:t>
            </a:r>
            <a:r>
              <a:rPr lang="ru-RU" sz="2200" dirty="0"/>
              <a:t> (умение быстро принимать решения в условиях смены задач, реагировать на изменение условий, управлять своим временем)</a:t>
            </a:r>
          </a:p>
          <a:p>
            <a:pPr algn="just">
              <a:lnSpc>
                <a:spcPct val="80000"/>
              </a:lnSpc>
            </a:pPr>
            <a:r>
              <a:rPr lang="ru-RU" sz="2200" b="1" dirty="0"/>
              <a:t>художественные способности </a:t>
            </a:r>
            <a:r>
              <a:rPr lang="ru-RU" sz="2200" dirty="0"/>
              <a:t>(наличие развитого эстетического вкуса)</a:t>
            </a:r>
          </a:p>
          <a:p>
            <a:pPr algn="just">
              <a:lnSpc>
                <a:spcPct val="80000"/>
              </a:lnSpc>
            </a:pPr>
            <a:r>
              <a:rPr lang="ru-RU" sz="2200" b="1" dirty="0"/>
              <a:t>бережливое производство </a:t>
            </a:r>
            <a:r>
              <a:rPr lang="ru-RU" sz="2200" dirty="0"/>
              <a:t>(стремление к устранению всех видов потерь)</a:t>
            </a:r>
          </a:p>
        </p:txBody>
      </p:sp>
    </p:spTree>
    <p:extLst>
      <p:ext uri="{BB962C8B-B14F-4D97-AF65-F5344CB8AC3E}">
        <p14:creationId xmlns:p14="http://schemas.microsoft.com/office/powerpoint/2010/main" val="2217237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154</TotalTime>
  <Words>1888</Words>
  <Application>Microsoft Office PowerPoint</Application>
  <PresentationFormat>Экран (4:3)</PresentationFormat>
  <Paragraphs>176</Paragraphs>
  <Slides>32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9" baseType="lpstr">
      <vt:lpstr>Arial</vt:lpstr>
      <vt:lpstr>Calibri</vt:lpstr>
      <vt:lpstr>Georgia</vt:lpstr>
      <vt:lpstr>Times New Roman</vt:lpstr>
      <vt:lpstr>Trebuchet MS</vt:lpstr>
      <vt:lpstr>Wingdings 2</vt:lpstr>
      <vt:lpstr>Городская</vt:lpstr>
      <vt:lpstr> Введение в профессиональную этику: традиции и инновации</vt:lpstr>
      <vt:lpstr>План</vt:lpstr>
      <vt:lpstr>Презентация PowerPoint</vt:lpstr>
      <vt:lpstr>Презентация PowerPoint</vt:lpstr>
      <vt:lpstr>Профессиональная этика изучает:  </vt:lpstr>
      <vt:lpstr>Архитектура развития профессиональных коллективов   </vt:lpstr>
      <vt:lpstr>ЦЕННОСТИ В ПРОФЕССИИ  ХХI ВЕКА</vt:lpstr>
      <vt:lpstr>Надпрофессиональные качества  (универсальные знания, умения, личностные качества,  ключевые компетенции) </vt:lpstr>
      <vt:lpstr>Надпрофессиональные качества </vt:lpstr>
      <vt:lpstr>Этапы становления профессиональной этики:</vt:lpstr>
      <vt:lpstr>Презентация PowerPoint</vt:lpstr>
      <vt:lpstr>Второй этап развития профессиональной морали:</vt:lpstr>
      <vt:lpstr>Презентация PowerPoint</vt:lpstr>
      <vt:lpstr>Тенденции формирования профессиональной морали: </vt:lpstr>
      <vt:lpstr>Презентация PowerPoint</vt:lpstr>
      <vt:lpstr>Третий период в развитии профессиональной этики:</vt:lpstr>
      <vt:lpstr>Презентация PowerPoint</vt:lpstr>
      <vt:lpstr>Презентация PowerPoint</vt:lpstr>
      <vt:lpstr>2. Уровни проявления этики как  системы моральных и нравственных норм:  </vt:lpstr>
      <vt:lpstr> Этические проблемы современной науки</vt:lpstr>
      <vt:lpstr>Презентация PowerPoint</vt:lpstr>
      <vt:lpstr>Презентация PowerPoint</vt:lpstr>
      <vt:lpstr>Презентация PowerPoint</vt:lpstr>
      <vt:lpstr>Проблема нарастания экологического кризиса</vt:lpstr>
      <vt:lpstr>Презентация PowerPoint</vt:lpstr>
      <vt:lpstr>· Проблема сохранения человеческой личности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СПИСОК РЕКОМЕНДУЕМОЙ ЛИТЕРАТУРЫ </vt:lpstr>
    </vt:vector>
  </TitlesOfParts>
  <Company>ll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становления профессиональной этики</dc:title>
  <dc:creator>home</dc:creator>
  <cp:lastModifiedBy>Виктория Неволина</cp:lastModifiedBy>
  <cp:revision>23</cp:revision>
  <dcterms:created xsi:type="dcterms:W3CDTF">2016-05-02T10:43:14Z</dcterms:created>
  <dcterms:modified xsi:type="dcterms:W3CDTF">2021-03-29T07:02:36Z</dcterms:modified>
</cp:coreProperties>
</file>